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322" r:id="rId3"/>
    <p:sldId id="344" r:id="rId4"/>
    <p:sldId id="340" r:id="rId5"/>
    <p:sldId id="343" r:id="rId6"/>
    <p:sldId id="346" r:id="rId7"/>
    <p:sldId id="347" r:id="rId8"/>
    <p:sldId id="348" r:id="rId9"/>
    <p:sldId id="345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38" r:id="rId2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h" initials="j" lastIdx="1" clrIdx="0">
    <p:extLst>
      <p:ext uri="{19B8F6BF-5375-455C-9EA6-DF929625EA0E}">
        <p15:presenceInfo xmlns:p15="http://schemas.microsoft.com/office/powerpoint/2012/main" userId="jm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76303"/>
    <a:srgbClr val="F6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 autoAdjust="0"/>
    <p:restoredTop sz="90323" autoAdjust="0"/>
  </p:normalViewPr>
  <p:slideViewPr>
    <p:cSldViewPr snapToGrid="0">
      <p:cViewPr varScale="1">
        <p:scale>
          <a:sx n="105" d="100"/>
          <a:sy n="105" d="100"/>
        </p:scale>
        <p:origin x="14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FF2B-BB8B-4DD9-B2DE-E33269993E58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DE6EA-C732-4FF3-9AF0-ACD0C44E5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8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1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0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6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5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36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4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743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74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95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9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1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55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06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42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1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34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4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7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Pix2pix : Pixel</a:t>
            </a:r>
            <a:r>
              <a:rPr lang="ko-KR" altLang="en-US" baseline="0" dirty="0" smtClean="0"/>
              <a:t>을 다른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로 바꿔준다는 뜻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6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Pix2pix : Pixel</a:t>
            </a:r>
            <a:r>
              <a:rPr lang="ko-KR" altLang="en-US" baseline="0" dirty="0" smtClean="0"/>
              <a:t>을 다른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로 바꿔준다는 뜻</a:t>
            </a:r>
            <a:r>
              <a:rPr lang="en-US" altLang="ko-KR" baseline="0" dirty="0" smtClean="0"/>
              <a:t>, pair input</a:t>
            </a:r>
          </a:p>
          <a:p>
            <a:r>
              <a:rPr lang="ko-KR" altLang="en-US" baseline="0" dirty="0" smtClean="0"/>
              <a:t>어떤 색을 칠할지 몰라 </a:t>
            </a:r>
            <a:r>
              <a:rPr lang="en-US" altLang="ko-KR" baseline="0" dirty="0" smtClean="0"/>
              <a:t>Photo-realistic</a:t>
            </a:r>
            <a:r>
              <a:rPr lang="ko-KR" altLang="en-US" baseline="0" dirty="0" smtClean="0"/>
              <a:t> 하지 않다</a:t>
            </a:r>
            <a:r>
              <a:rPr lang="en-US" altLang="ko-KR" baseline="0" dirty="0" smtClean="0"/>
              <a:t>!!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GAN loss</a:t>
            </a:r>
            <a:r>
              <a:rPr lang="ko-KR" altLang="en-US" baseline="0" dirty="0" smtClean="0"/>
              <a:t>를 사용하면 더 그럴듯하게 만들 수 있지 않을까</a:t>
            </a:r>
            <a:r>
              <a:rPr lang="en-US" altLang="ko-KR" baseline="0" dirty="0" smtClean="0"/>
              <a:t>?</a:t>
            </a:r>
          </a:p>
          <a:p>
            <a:r>
              <a:rPr lang="en-US" altLang="ko-KR" baseline="0" dirty="0" smtClean="0"/>
              <a:t>U-Net, </a:t>
            </a:r>
            <a:r>
              <a:rPr lang="en-US" altLang="ko-KR" baseline="0" dirty="0" err="1" smtClean="0"/>
              <a:t>PatchGAN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언급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3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382D4-846C-4B6C-95E9-A47ACCDE1B85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0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0F010-3D66-4F58-BB4D-09D2C7826A15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C139-6C7E-4819-B712-A9ACBA4F9C0D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3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1F6B6-ABAC-4A6B-A8DB-3504F99E44FC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8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E743F-6F36-4375-B1A0-952CD53EAE72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8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0D29A-054D-4413-877F-4BFBB1D46AE6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7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D96B-B567-46E8-B20C-5A2B48AD0DF8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6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508E-747F-47BB-9CF5-FE5CFBF7BF41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DE9D-A735-4E09-8469-FA441CB8F24C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5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DBE3-6E41-495A-9226-235F65771224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02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075C3-30D5-4182-BE51-84C7C700C6D7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8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A280A-D386-4A9A-9906-A9066C57A106}" type="datetime1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0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2661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11.07004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9539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Unpaired Image-to-Image Translation</a:t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Cycle-Consistent Adversarial Networks</a:t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(Zhu, J.Y., et al. Proceedings of the IEEE international conference on computer vision. 2017)</a:t>
            </a: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b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Boostcamp</a:t>
            </a:r>
            <a:r>
              <a:rPr lang="en-US" altLang="ko-KR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Tech</a:t>
            </a:r>
            <a:r>
              <a:rPr lang="en-US" altLang="ko-K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Sang-hyun Kim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many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tasks(image-to-image translation),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paired training data will not be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available.</a:t>
            </a: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So…</a:t>
            </a: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Unpaired image-to-image translation using cycle-consistent adversarial network</a:t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CycleGAN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CycleGAN</a:t>
            </a:r>
            <a:r>
              <a:rPr lang="en-US" altLang="ko-KR" dirty="0" smtClean="0"/>
              <a:t>(IEEE, 2017)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19" y="1029944"/>
            <a:ext cx="5025343" cy="30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7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 What did Claude Monet see as he placed his easel by the bank of the Seine near Argenteuil on a lovely spring day in 1873?</a:t>
            </a: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05" y="2550233"/>
            <a:ext cx="7692793" cy="35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A1. We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have knowledge of the set of Monet paintings and of the set of landscape photographs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A2. We can reason about the stylistic differences between these two sets, and thereby imagine what a scene might look like if we were to “translate” it from one set into the other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따라서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한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image collection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의 특수한 특성을 다른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image collection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으로 변환 할 수 있다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– Adversarial Loss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단순히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만 사용을 한다면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Input image 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무시</a:t>
            </a: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어떠한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input image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가 들어오던지 같은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output image 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출력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Mode Collapse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578" y="1632659"/>
            <a:ext cx="3487152" cy="39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– Adversarial Loss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52" y="1837823"/>
            <a:ext cx="4819934" cy="335593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322641" y="5671034"/>
            <a:ext cx="9546717" cy="495300"/>
            <a:chOff x="1257300" y="5671034"/>
            <a:chExt cx="9546717" cy="4953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0" y="5671034"/>
              <a:ext cx="5562600" cy="4953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6367" y="5731843"/>
              <a:ext cx="4057650" cy="409575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322641" y="4367607"/>
            <a:ext cx="1837944" cy="347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Monet paintings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9305" y="4367607"/>
            <a:ext cx="2633472" cy="347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landscape photographs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596" y="1608641"/>
            <a:ext cx="3432315" cy="38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– Cycle Consistency Loss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2181987"/>
            <a:ext cx="3657600" cy="24574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87" y="2201037"/>
            <a:ext cx="3552825" cy="24384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799626" y="5468875"/>
            <a:ext cx="8757551" cy="518783"/>
            <a:chOff x="2363914" y="5584305"/>
            <a:chExt cx="6753225" cy="40005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3914" y="5584305"/>
              <a:ext cx="3952875" cy="40005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6789" y="5650980"/>
              <a:ext cx="2800350" cy="33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001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– Full objective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1" y="3864713"/>
            <a:ext cx="5324475" cy="1866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356" y="3859950"/>
            <a:ext cx="5334000" cy="184785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953835" y="5755376"/>
            <a:ext cx="8284330" cy="371475"/>
            <a:chOff x="1339705" y="5731613"/>
            <a:chExt cx="8284330" cy="3714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9705" y="5731613"/>
              <a:ext cx="4314825" cy="3714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0205" y="5736375"/>
              <a:ext cx="2390775" cy="3619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95260" y="5738331"/>
              <a:ext cx="1628775" cy="34290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5348" y="1029944"/>
            <a:ext cx="8646107" cy="280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details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808074" y="1371599"/>
                <a:ext cx="10740656" cy="47314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𝑮𝑨𝑵</m:t>
                        </m:r>
                      </m:sub>
                    </m:sSub>
                    <m:d>
                      <m:d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𝑮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𝒀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𝑮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altLang="ko-KR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Vanishing gradient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𝑮𝑨𝑵</m:t>
                        </m:r>
                      </m:sub>
                    </m:sSub>
                    <m:d>
                      <m:d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𝑮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𝒀</m:t>
                            </m:r>
                          </m:sub>
                        </m:sSub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[</m:t>
                    </m:r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]</m:t>
                    </m:r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𝑮</m:t>
                                </m:r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Least square GANs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Stable training + better result.</a:t>
                </a: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4" y="1371599"/>
                <a:ext cx="10740656" cy="4731489"/>
              </a:xfrm>
              <a:prstGeom prst="rect">
                <a:avLst/>
              </a:prstGeom>
              <a:blipFill rotWithShape="0">
                <a:blip r:embed="rId3"/>
                <a:stretch>
                  <a:fillRect l="-3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895" y="2029968"/>
            <a:ext cx="2582905" cy="19206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895" y="4484192"/>
            <a:ext cx="2582905" cy="18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Evaluation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AMT perceptual studies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사람을 대상을 한 실험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FCN score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기존의 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Fully convolution network</a:t>
            </a: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와 비교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Semantic segmentation metrics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Per-pixel accuracy, IOU </a:t>
            </a: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등의 평가지표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74" y="1438273"/>
            <a:ext cx="5314950" cy="20478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55" y="1371599"/>
            <a:ext cx="5362575" cy="2181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114" y="4017113"/>
            <a:ext cx="53625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08074" y="1169773"/>
            <a:ext cx="10740656" cy="4933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사전 지식</a:t>
            </a: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ix2pix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Abstract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Adversarial Loss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Cycle Consistency Loss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Full Objective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Training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Result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Limitation and Conclusion</a:t>
            </a: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Discussion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602486"/>
            <a:ext cx="10829925" cy="40005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34072" y="5933071"/>
            <a:ext cx="3919728" cy="296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참고</a:t>
            </a:r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https://arxiv.org/pdf/1406.2661.pdf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GAN: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arxiv.org/pdf/1406.2661.pdf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Pix2pix: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arxiv.org/pdf/1611.07004.pdf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fld id="{79C9342C-C68E-4E5B-A0CB-2557B349F102}" type="slidenum">
              <a:rPr lang="ko-KR" altLang="en-US" smtClean="0"/>
              <a:pPr marL="171450" indent="-171450" algn="l">
                <a:buFont typeface="Arial" panose="020B0604020202020204" pitchFamily="34" charset="0"/>
                <a:buChar char="•"/>
              </a:pPr>
              <a:t>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8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89000" y="778614"/>
            <a:ext cx="10515600" cy="5375275"/>
          </a:xfrm>
        </p:spPr>
        <p:txBody>
          <a:bodyPr/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GAN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1028" name="Picture 4" descr="gan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89" y="2187969"/>
            <a:ext cx="6245225" cy="309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Generative Model</a:t>
            </a:r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목표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모델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는 원래 데이터의 분포를 근사할 수 있도록 학습</a:t>
            </a: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214" y="1864463"/>
            <a:ext cx="9096375" cy="4238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3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GAN Loss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 function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19" y="3418236"/>
            <a:ext cx="8874211" cy="6382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pix2pix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Overview</a:t>
            </a:r>
            <a:endParaRPr lang="en-US" altLang="ko-KR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54" y="2085029"/>
            <a:ext cx="10184296" cy="38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pix2pix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ONLY!!! </a:t>
            </a:r>
            <a:r>
              <a:rPr lang="en-US" altLang="ko-K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L1 Loss</a:t>
            </a:r>
            <a:endParaRPr lang="en-US" altLang="ko-KR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57" y="1853993"/>
            <a:ext cx="4495086" cy="31708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654" y="5090126"/>
            <a:ext cx="5772692" cy="11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pix2pix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Let’s use GAN loss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74" y="5386642"/>
            <a:ext cx="9639455" cy="71644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52530" y="5439558"/>
            <a:ext cx="5615609" cy="526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58793" y="5439558"/>
            <a:ext cx="2264311" cy="526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38531" y="5029200"/>
            <a:ext cx="1262270" cy="357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GAN loss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580783" y="5029200"/>
            <a:ext cx="2417345" cy="357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Reconstruction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616" y="1829053"/>
            <a:ext cx="5810767" cy="31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74" y="448012"/>
            <a:ext cx="10740656" cy="581932"/>
          </a:xfrm>
        </p:spPr>
        <p:txBody>
          <a:bodyPr>
            <a:no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사전 지식 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pix2pix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8074" y="1371599"/>
            <a:ext cx="10740656" cy="4731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GAN: Parameter  Image.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pix2pix: Image  Image.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BUT!! Input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Output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은 항상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pair!!!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CycleGAN(IEEE, 2017)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22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19974</TotalTime>
  <Words>502</Words>
  <Application>Microsoft Office PowerPoint</Application>
  <PresentationFormat>와이드스크린</PresentationFormat>
  <Paragraphs>169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Cambria Math</vt:lpstr>
      <vt:lpstr>Times New Roman</vt:lpstr>
      <vt:lpstr>Wingdings</vt:lpstr>
      <vt:lpstr>Office 테마</vt:lpstr>
      <vt:lpstr> Unpaired Image-to-Image Translation using Cycle-Consistent Adversarial Networks (Zhu, J.Y., et al. Proceedings of the IEEE international conference on computer vision. 2017)  Boostcamp AI Tech  Sang-hyun Kim</vt:lpstr>
      <vt:lpstr>목차</vt:lpstr>
      <vt:lpstr>사전 지식 - GAN</vt:lpstr>
      <vt:lpstr>사전 지식 - Generative Model의 목표</vt:lpstr>
      <vt:lpstr>사전 지식 - GAN Loss</vt:lpstr>
      <vt:lpstr>사전 지식 - pix2pix</vt:lpstr>
      <vt:lpstr>사전 지식 - pix2pix</vt:lpstr>
      <vt:lpstr>사전 지식 - pix2pix</vt:lpstr>
      <vt:lpstr>사전 지식 - pix2pix</vt:lpstr>
      <vt:lpstr>Abstract</vt:lpstr>
      <vt:lpstr>Introduction</vt:lpstr>
      <vt:lpstr>Introduction</vt:lpstr>
      <vt:lpstr>Formulation – Adversarial Loss</vt:lpstr>
      <vt:lpstr>Formulation – Adversarial Loss</vt:lpstr>
      <vt:lpstr>Formulation – Cycle Consistency Loss</vt:lpstr>
      <vt:lpstr>Formulation – Full objective</vt:lpstr>
      <vt:lpstr>Training details</vt:lpstr>
      <vt:lpstr>Result</vt:lpstr>
      <vt:lpstr>Result</vt:lpstr>
      <vt:lpstr>Limitations and Discussion</vt:lpstr>
      <vt:lpstr>Reference</vt:lpstr>
      <vt:lpstr>THANK YOU!!!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jmh</dc:creator>
  <cp:lastModifiedBy>김 상현</cp:lastModifiedBy>
  <cp:revision>514</cp:revision>
  <cp:lastPrinted>2019-07-24T20:22:16Z</cp:lastPrinted>
  <dcterms:created xsi:type="dcterms:W3CDTF">2016-06-28T09:32:35Z</dcterms:created>
  <dcterms:modified xsi:type="dcterms:W3CDTF">2021-04-23T06:06:41Z</dcterms:modified>
</cp:coreProperties>
</file>